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layfair Display"/>
      <p:regular r:id="rId17"/>
    </p:embeddedFont>
    <p:embeddedFont>
      <p:font typeface="Playfair Display"/>
      <p:regular r:id="rId18"/>
    </p:embeddedFont>
    <p:embeddedFont>
      <p:font typeface="Playfair Display"/>
      <p:regular r:id="rId19"/>
    </p:embeddedFont>
    <p:embeddedFont>
      <p:font typeface="Playfair Display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svg>
</file>

<file path=ppt/media/image-1-4.png>
</file>

<file path=ppt/media/image-1-5.svg>
</file>

<file path=ppt/media/image-10-1.pn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5-1.png>
</file>

<file path=ppt/media/image-5-2.svg>
</file>

<file path=ppt/media/image-5-3.png>
</file>

<file path=ppt/media/image-5-4.svg>
</file>

<file path=ppt/media/image-5-5.png>
</file>

<file path=ppt/media/image-5-6.svg>
</file>

<file path=ppt/media/image-6-1.png>
</file>

<file path=ppt/media/image-6-2.png>
</file>

<file path=ppt/media/image-7-1.png>
</file>

<file path=ppt/media/image-8-1.png>
</file>

<file path=ppt/media/image-8-10.sv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8-9.png>
</file>

<file path=ppt/media/image-9-1.png>
</file>

<file path=ppt/media/image-9-10.svg>
</file>

<file path=ppt/media/image-9-2.svg>
</file>

<file path=ppt/media/image-9-3.png>
</file>

<file path=ppt/media/image-9-4.svg>
</file>

<file path=ppt/media/image-9-5.png>
</file>

<file path=ppt/media/image-9-6.svg>
</file>

<file path=ppt/media/image-9-7.png>
</file>

<file path=ppt/media/image-9-8.svg>
</file>

<file path=ppt/media/image-9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svg"/><Relationship Id="rId4" Type="http://schemas.openxmlformats.org/officeDocument/2006/relationships/image" Target="../media/image-1-4.png"/><Relationship Id="rId5" Type="http://schemas.openxmlformats.org/officeDocument/2006/relationships/image" Target="../media/image-1-5.svg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slideLayout" Target="../slideLayouts/slideLayout1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image" Target="../media/image-8-9.png"/><Relationship Id="rId10" Type="http://schemas.openxmlformats.org/officeDocument/2006/relationships/image" Target="../media/image-8-10.svg"/><Relationship Id="rId11" Type="http://schemas.openxmlformats.org/officeDocument/2006/relationships/slideLayout" Target="../slideLayouts/slideLayout9.xml"/><Relationship Id="rId1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svg"/><Relationship Id="rId9" Type="http://schemas.openxmlformats.org/officeDocument/2006/relationships/image" Target="../media/image-9-9.png"/><Relationship Id="rId10" Type="http://schemas.openxmlformats.org/officeDocument/2006/relationships/image" Target="../media/image-9-10.svg"/><Relationship Id="rId11" Type="http://schemas.openxmlformats.org/officeDocument/2006/relationships/slideLayout" Target="../slideLayouts/slideLayout10.xml"/><Relationship Id="rId1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432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Machine Learning-Based Prediction of ICU Mortality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0098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retrospective cohort study using MIMIC-III electronic health record data to develop and validate predictive models for in-hospital mortality in adult intensive care patients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52467"/>
            <a:ext cx="2718316" cy="426244"/>
          </a:xfrm>
          <a:prstGeom prst="roundRect">
            <a:avLst>
              <a:gd name="adj" fmla="val 6386"/>
            </a:avLst>
          </a:prstGeom>
          <a:solidFill>
            <a:srgbClr val="E3E3E8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878" y="5574863"/>
            <a:ext cx="181451" cy="1814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02055" y="5520452"/>
            <a:ext cx="217396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CRITICAL CARE RESEARCH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3625453" y="5444847"/>
            <a:ext cx="2510433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101014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69162" y="5574863"/>
            <a:ext cx="181451" cy="18145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041338" y="5520452"/>
            <a:ext cx="195083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PREDICTIVE ANALYTICS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28442" y="345758"/>
            <a:ext cx="629603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CONCLUSIONS</a:t>
            </a:r>
            <a:endParaRPr lang="en-US" sz="700" dirty="0"/>
          </a:p>
        </p:txBody>
      </p:sp>
      <p:sp>
        <p:nvSpPr>
          <p:cNvPr id="3" name="Text 1"/>
          <p:cNvSpPr/>
          <p:nvPr/>
        </p:nvSpPr>
        <p:spPr>
          <a:xfrm>
            <a:off x="3728442" y="570190"/>
            <a:ext cx="69919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Machine Learning Enhances ICU Mortality Prediction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3728442" y="1222058"/>
            <a:ext cx="3820835" cy="1515070"/>
          </a:xfrm>
          <a:prstGeom prst="roundRect">
            <a:avLst>
              <a:gd name="adj" fmla="val 1123"/>
            </a:avLst>
          </a:prstGeom>
          <a:solidFill>
            <a:srgbClr val="E0E0EC"/>
          </a:solidFill>
          <a:ln/>
        </p:spPr>
      </p:sp>
      <p:sp>
        <p:nvSpPr>
          <p:cNvPr id="5" name="Shape 3"/>
          <p:cNvSpPr/>
          <p:nvPr/>
        </p:nvSpPr>
        <p:spPr>
          <a:xfrm>
            <a:off x="3841790" y="1335405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01014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935373" y="1428988"/>
            <a:ext cx="152995" cy="15299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3841790" y="1788914"/>
            <a:ext cx="148006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Excellent Performance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3841790" y="2079427"/>
            <a:ext cx="3594140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 three models achieved AUC &gt;0.83, demonstrating superior discriminatory ability compared to traditional scoring systems while requiring fewer physiological measurements.</a:t>
            </a:r>
            <a:endParaRPr lang="en-US" sz="850" dirty="0"/>
          </a:p>
        </p:txBody>
      </p:sp>
      <p:sp>
        <p:nvSpPr>
          <p:cNvPr id="9" name="Shape 6"/>
          <p:cNvSpPr/>
          <p:nvPr/>
        </p:nvSpPr>
        <p:spPr>
          <a:xfrm>
            <a:off x="3728442" y="2850475"/>
            <a:ext cx="3820835" cy="1515070"/>
          </a:xfrm>
          <a:prstGeom prst="roundRect">
            <a:avLst>
              <a:gd name="adj" fmla="val 1123"/>
            </a:avLst>
          </a:prstGeom>
          <a:solidFill>
            <a:srgbClr val="E0E0EC"/>
          </a:solidFill>
          <a:ln/>
        </p:spPr>
      </p:sp>
      <p:sp>
        <p:nvSpPr>
          <p:cNvPr id="10" name="Shape 7"/>
          <p:cNvSpPr/>
          <p:nvPr/>
        </p:nvSpPr>
        <p:spPr>
          <a:xfrm>
            <a:off x="3841790" y="296382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01014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35373" y="3057406"/>
            <a:ext cx="152995" cy="15299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3841790" y="3417332"/>
            <a:ext cx="156543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Random Forest Optimal</a:t>
            </a:r>
            <a:endParaRPr lang="en-US" sz="1100" dirty="0"/>
          </a:p>
        </p:txBody>
      </p:sp>
      <p:sp>
        <p:nvSpPr>
          <p:cNvPr id="13" name="Text 9"/>
          <p:cNvSpPr/>
          <p:nvPr/>
        </p:nvSpPr>
        <p:spPr>
          <a:xfrm>
            <a:off x="3841790" y="3707844"/>
            <a:ext cx="3594140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Best balance with 77.5% accuracy and 75.2% sensitivity, correctly identifying 3 out of 4 deaths at ICU admission using routine EHR data.</a:t>
            </a:r>
            <a:endParaRPr lang="en-US" sz="850" dirty="0"/>
          </a:p>
        </p:txBody>
      </p:sp>
      <p:sp>
        <p:nvSpPr>
          <p:cNvPr id="14" name="Shape 10"/>
          <p:cNvSpPr/>
          <p:nvPr/>
        </p:nvSpPr>
        <p:spPr>
          <a:xfrm>
            <a:off x="3728442" y="4478893"/>
            <a:ext cx="3820835" cy="1515070"/>
          </a:xfrm>
          <a:prstGeom prst="roundRect">
            <a:avLst>
              <a:gd name="adj" fmla="val 1123"/>
            </a:avLst>
          </a:prstGeom>
          <a:solidFill>
            <a:srgbClr val="E0E0EC"/>
          </a:solidFill>
          <a:ln/>
        </p:spPr>
      </p:sp>
      <p:sp>
        <p:nvSpPr>
          <p:cNvPr id="15" name="Shape 11"/>
          <p:cNvSpPr/>
          <p:nvPr/>
        </p:nvSpPr>
        <p:spPr>
          <a:xfrm>
            <a:off x="3841790" y="4592241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01014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35373" y="4685824"/>
            <a:ext cx="152995" cy="15299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3841790" y="5045750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Respiratory Focus</a:t>
            </a:r>
            <a:endParaRPr lang="en-US" sz="1100" dirty="0"/>
          </a:p>
        </p:txBody>
      </p:sp>
      <p:sp>
        <p:nvSpPr>
          <p:cNvPr id="18" name="Text 13"/>
          <p:cNvSpPr/>
          <p:nvPr/>
        </p:nvSpPr>
        <p:spPr>
          <a:xfrm>
            <a:off x="3841790" y="5336262"/>
            <a:ext cx="3594140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Need for invasive respiratory support emerged as the dominant predictor (40-98% importance), highlighting critical pathway to mortality.</a:t>
            </a:r>
            <a:endParaRPr lang="en-US" sz="850" dirty="0"/>
          </a:p>
        </p:txBody>
      </p:sp>
      <p:sp>
        <p:nvSpPr>
          <p:cNvPr id="19" name="Text 14"/>
          <p:cNvSpPr/>
          <p:nvPr/>
        </p:nvSpPr>
        <p:spPr>
          <a:xfrm>
            <a:off x="3728442" y="6121479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Next Steps</a:t>
            </a:r>
            <a:endParaRPr lang="en-US" sz="1300" dirty="0"/>
          </a:p>
        </p:txBody>
      </p:sp>
      <p:sp>
        <p:nvSpPr>
          <p:cNvPr id="20" name="Text 15"/>
          <p:cNvSpPr/>
          <p:nvPr/>
        </p:nvSpPr>
        <p:spPr>
          <a:xfrm>
            <a:off x="3728442" y="6461641"/>
            <a:ext cx="113348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Playfair Display Light" pitchFamily="34" charset="0"/>
                <a:ea typeface="Playfair Display Light" pitchFamily="34" charset="-122"/>
                <a:cs typeface="Playfair Display Light" pitchFamily="34" charset="-120"/>
              </a:rPr>
              <a:t>01</a:t>
            </a:r>
            <a:endParaRPr lang="en-US" sz="850" dirty="0"/>
          </a:p>
        </p:txBody>
      </p:sp>
      <p:sp>
        <p:nvSpPr>
          <p:cNvPr id="21" name="Shape 16"/>
          <p:cNvSpPr/>
          <p:nvPr/>
        </p:nvSpPr>
        <p:spPr>
          <a:xfrm>
            <a:off x="3728442" y="6639044"/>
            <a:ext cx="3820835" cy="15240"/>
          </a:xfrm>
          <a:prstGeom prst="rect">
            <a:avLst/>
          </a:prstGeom>
          <a:solidFill>
            <a:srgbClr val="101014"/>
          </a:solidFill>
          <a:ln/>
        </p:spPr>
      </p:sp>
      <p:sp>
        <p:nvSpPr>
          <p:cNvPr id="22" name="Text 17"/>
          <p:cNvSpPr/>
          <p:nvPr/>
        </p:nvSpPr>
        <p:spPr>
          <a:xfrm>
            <a:off x="3728442" y="6726198"/>
            <a:ext cx="3820835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External validation on independent datasets (eICU, MIMIC-IV)</a:t>
            </a:r>
            <a:endParaRPr lang="en-US" sz="850" dirty="0"/>
          </a:p>
        </p:txBody>
      </p:sp>
      <p:sp>
        <p:nvSpPr>
          <p:cNvPr id="23" name="Text 18"/>
          <p:cNvSpPr/>
          <p:nvPr/>
        </p:nvSpPr>
        <p:spPr>
          <a:xfrm>
            <a:off x="3728442" y="7106007"/>
            <a:ext cx="113348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Playfair Display Light" pitchFamily="34" charset="0"/>
                <a:ea typeface="Playfair Display Light" pitchFamily="34" charset="-122"/>
                <a:cs typeface="Playfair Display Light" pitchFamily="34" charset="-120"/>
              </a:rPr>
              <a:t>02</a:t>
            </a:r>
            <a:endParaRPr lang="en-US" sz="850" dirty="0"/>
          </a:p>
        </p:txBody>
      </p:sp>
      <p:sp>
        <p:nvSpPr>
          <p:cNvPr id="24" name="Shape 19"/>
          <p:cNvSpPr/>
          <p:nvPr/>
        </p:nvSpPr>
        <p:spPr>
          <a:xfrm>
            <a:off x="3728442" y="7283410"/>
            <a:ext cx="3820835" cy="15240"/>
          </a:xfrm>
          <a:prstGeom prst="rect">
            <a:avLst/>
          </a:prstGeom>
          <a:solidFill>
            <a:srgbClr val="101014"/>
          </a:solidFill>
          <a:ln/>
        </p:spPr>
      </p:sp>
      <p:sp>
        <p:nvSpPr>
          <p:cNvPr id="25" name="Text 20"/>
          <p:cNvSpPr/>
          <p:nvPr/>
        </p:nvSpPr>
        <p:spPr>
          <a:xfrm>
            <a:off x="3728442" y="7370564"/>
            <a:ext cx="3820835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Prospective clinical trial of ML-guided decision support</a:t>
            </a:r>
            <a:endParaRPr lang="en-US" sz="850" dirty="0"/>
          </a:p>
        </p:txBody>
      </p:sp>
      <p:sp>
        <p:nvSpPr>
          <p:cNvPr id="26" name="Text 21"/>
          <p:cNvSpPr/>
          <p:nvPr/>
        </p:nvSpPr>
        <p:spPr>
          <a:xfrm>
            <a:off x="3728442" y="7750373"/>
            <a:ext cx="113348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Playfair Display Light" pitchFamily="34" charset="0"/>
                <a:ea typeface="Playfair Display Light" pitchFamily="34" charset="-122"/>
                <a:cs typeface="Playfair Display Light" pitchFamily="34" charset="-120"/>
              </a:rPr>
              <a:t>03</a:t>
            </a:r>
            <a:endParaRPr lang="en-US" sz="850" dirty="0"/>
          </a:p>
        </p:txBody>
      </p:sp>
      <p:sp>
        <p:nvSpPr>
          <p:cNvPr id="27" name="Shape 22"/>
          <p:cNvSpPr/>
          <p:nvPr/>
        </p:nvSpPr>
        <p:spPr>
          <a:xfrm>
            <a:off x="3728442" y="7927777"/>
            <a:ext cx="3820835" cy="15240"/>
          </a:xfrm>
          <a:prstGeom prst="rect">
            <a:avLst/>
          </a:prstGeom>
          <a:solidFill>
            <a:srgbClr val="101014"/>
          </a:solidFill>
          <a:ln/>
        </p:spPr>
      </p:sp>
      <p:sp>
        <p:nvSpPr>
          <p:cNvPr id="28" name="Text 23"/>
          <p:cNvSpPr/>
          <p:nvPr/>
        </p:nvSpPr>
        <p:spPr>
          <a:xfrm>
            <a:off x="3728442" y="8014930"/>
            <a:ext cx="3820835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Incorporate time-series physiological data and clinical notes</a:t>
            </a:r>
            <a:endParaRPr lang="en-US" sz="850" dirty="0"/>
          </a:p>
        </p:txBody>
      </p:sp>
      <p:sp>
        <p:nvSpPr>
          <p:cNvPr id="29" name="Text 24"/>
          <p:cNvSpPr/>
          <p:nvPr/>
        </p:nvSpPr>
        <p:spPr>
          <a:xfrm>
            <a:off x="3728442" y="8394740"/>
            <a:ext cx="113348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Playfair Display Light" pitchFamily="34" charset="0"/>
                <a:ea typeface="Playfair Display Light" pitchFamily="34" charset="-122"/>
                <a:cs typeface="Playfair Display Light" pitchFamily="34" charset="-120"/>
              </a:rPr>
              <a:t>04</a:t>
            </a:r>
            <a:endParaRPr lang="en-US" sz="850" dirty="0"/>
          </a:p>
        </p:txBody>
      </p:sp>
      <p:sp>
        <p:nvSpPr>
          <p:cNvPr id="30" name="Shape 25"/>
          <p:cNvSpPr/>
          <p:nvPr/>
        </p:nvSpPr>
        <p:spPr>
          <a:xfrm>
            <a:off x="3728442" y="8572143"/>
            <a:ext cx="3820835" cy="15240"/>
          </a:xfrm>
          <a:prstGeom prst="rect">
            <a:avLst/>
          </a:prstGeom>
          <a:solidFill>
            <a:srgbClr val="101014"/>
          </a:solidFill>
          <a:ln/>
        </p:spPr>
      </p:sp>
      <p:sp>
        <p:nvSpPr>
          <p:cNvPr id="31" name="Text 26"/>
          <p:cNvSpPr/>
          <p:nvPr/>
        </p:nvSpPr>
        <p:spPr>
          <a:xfrm>
            <a:off x="3728442" y="8659297"/>
            <a:ext cx="3820835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explainable AI with SHAP values for transparency</a:t>
            </a:r>
            <a:endParaRPr lang="en-US" sz="850" dirty="0"/>
          </a:p>
        </p:txBody>
      </p:sp>
      <p:pic>
        <p:nvPicPr>
          <p:cNvPr id="32" name="Image 3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3598" y="1222058"/>
            <a:ext cx="3075742" cy="3075742"/>
          </a:xfrm>
          <a:prstGeom prst="rect">
            <a:avLst/>
          </a:prstGeom>
        </p:spPr>
      </p:pic>
      <p:sp>
        <p:nvSpPr>
          <p:cNvPr id="33" name="Text 27"/>
          <p:cNvSpPr/>
          <p:nvPr/>
        </p:nvSpPr>
        <p:spPr>
          <a:xfrm>
            <a:off x="8003619" y="4425315"/>
            <a:ext cx="290572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"These models offer potential for real-time implementation as clinical decision support tools to identify high-risk patients, guide resource allocation, and improve ICU outcomes."</a:t>
            </a:r>
            <a:endParaRPr lang="en-US" sz="850" dirty="0"/>
          </a:p>
        </p:txBody>
      </p:sp>
      <p:sp>
        <p:nvSpPr>
          <p:cNvPr id="34" name="Shape 28"/>
          <p:cNvSpPr/>
          <p:nvPr/>
        </p:nvSpPr>
        <p:spPr>
          <a:xfrm>
            <a:off x="7833598" y="4425315"/>
            <a:ext cx="15240" cy="725805"/>
          </a:xfrm>
          <a:prstGeom prst="rect">
            <a:avLst/>
          </a:prstGeom>
          <a:solidFill>
            <a:srgbClr val="101014"/>
          </a:solidFill>
          <a:ln/>
        </p:spPr>
      </p:sp>
      <p:sp>
        <p:nvSpPr>
          <p:cNvPr id="35" name="Text 29"/>
          <p:cNvSpPr/>
          <p:nvPr/>
        </p:nvSpPr>
        <p:spPr>
          <a:xfrm>
            <a:off x="7833598" y="5278636"/>
            <a:ext cx="3075742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Study Cohort: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25,324 ICU admissions |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Mortality Rate: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9.86% |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Code Available: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Complete methodology documented and reproducible</a:t>
            </a:r>
            <a:endParaRPr lang="en-US" sz="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76920"/>
            <a:ext cx="13461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INTRODUCTION</a:t>
            </a:r>
            <a:endParaRPr lang="en-US" sz="1400" dirty="0"/>
          </a:p>
        </p:txBody>
      </p:sp>
      <p:sp>
        <p:nvSpPr>
          <p:cNvPr id="3" name="Text 1"/>
          <p:cNvSpPr/>
          <p:nvPr/>
        </p:nvSpPr>
        <p:spPr>
          <a:xfrm>
            <a:off x="793790" y="1525905"/>
            <a:ext cx="108876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The Critical Need for Mortality Prediction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80166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Clinical Challenge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3453765"/>
            <a:ext cx="62447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Early identification of high-risk ICU patients remains essential for optimal resource allocation, timely interventions, and informed decision-making. Traditional severity scoring systems like APACHE and SOFA have limitations in capturing patient complexity and require manual calculations.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801660"/>
            <a:ext cx="455723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Machine Learning Advantage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7599521" y="345376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Identifies complex non-linear relationships between predictors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2588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automatic feature importance ranking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7010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real-time, scalable predictions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1432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Continuously improves with new data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6203785"/>
            <a:ext cx="13042821" cy="35957"/>
          </a:xfrm>
          <a:prstGeom prst="rect">
            <a:avLst/>
          </a:prstGeom>
          <a:solidFill>
            <a:srgbClr val="39393C">
              <a:alpha val="5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93790" y="649485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Study Objective: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Develop and validate machine learning models for predicting in-hospital mortality using routinely collected EHR data from 25,324 ICU admissions.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1957" y="1292781"/>
            <a:ext cx="707350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METHODS</a:t>
            </a:r>
            <a:endParaRPr lang="en-US" sz="1150" dirty="0"/>
          </a:p>
        </p:txBody>
      </p:sp>
      <p:sp>
        <p:nvSpPr>
          <p:cNvPr id="4" name="Text 1"/>
          <p:cNvSpPr/>
          <p:nvPr/>
        </p:nvSpPr>
        <p:spPr>
          <a:xfrm>
            <a:off x="6131957" y="1657707"/>
            <a:ext cx="6399133" cy="576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Data Source and Study Design</a:t>
            </a:r>
            <a:endParaRPr lang="en-US" sz="3600" dirty="0"/>
          </a:p>
        </p:txBody>
      </p:sp>
      <p:sp>
        <p:nvSpPr>
          <p:cNvPr id="5" name="Shape 2"/>
          <p:cNvSpPr/>
          <p:nvPr/>
        </p:nvSpPr>
        <p:spPr>
          <a:xfrm>
            <a:off x="6131957" y="2510790"/>
            <a:ext cx="3834170" cy="1652826"/>
          </a:xfrm>
          <a:prstGeom prst="roundRect">
            <a:avLst>
              <a:gd name="adj" fmla="val 1674"/>
            </a:avLst>
          </a:prstGeom>
          <a:solidFill>
            <a:srgbClr val="E0E0EC"/>
          </a:solidFill>
          <a:ln/>
        </p:spPr>
      </p:sp>
      <p:sp>
        <p:nvSpPr>
          <p:cNvPr id="6" name="Text 3"/>
          <p:cNvSpPr/>
          <p:nvPr/>
        </p:nvSpPr>
        <p:spPr>
          <a:xfrm>
            <a:off x="6316385" y="2695218"/>
            <a:ext cx="2305764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Database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6316385" y="3094077"/>
            <a:ext cx="3465314" cy="885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MIMIC-III v1.4: 53,423 hospital admissions from Beth Israel Deaconess Medical Center (2001-2012)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10150554" y="2510790"/>
            <a:ext cx="3834289" cy="1652826"/>
          </a:xfrm>
          <a:prstGeom prst="roundRect">
            <a:avLst>
              <a:gd name="adj" fmla="val 1674"/>
            </a:avLst>
          </a:prstGeom>
          <a:solidFill>
            <a:srgbClr val="E0E0EC"/>
          </a:solidFill>
          <a:ln/>
        </p:spPr>
      </p:sp>
      <p:sp>
        <p:nvSpPr>
          <p:cNvPr id="9" name="Text 6"/>
          <p:cNvSpPr/>
          <p:nvPr/>
        </p:nvSpPr>
        <p:spPr>
          <a:xfrm>
            <a:off x="10334982" y="2695218"/>
            <a:ext cx="2305764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Final Cohort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0334982" y="3094077"/>
            <a:ext cx="3465433" cy="885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25,324 adult ICU admissions meeting inclusion criteria: age 18-85, ICU stay ≥24 hours, complete data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131957" y="4348043"/>
            <a:ext cx="7852886" cy="1062752"/>
          </a:xfrm>
          <a:prstGeom prst="roundRect">
            <a:avLst>
              <a:gd name="adj" fmla="val 2604"/>
            </a:avLst>
          </a:prstGeom>
          <a:solidFill>
            <a:srgbClr val="E0E0EC"/>
          </a:solidFill>
          <a:ln/>
        </p:spPr>
      </p:sp>
      <p:sp>
        <p:nvSpPr>
          <p:cNvPr id="12" name="Text 9"/>
          <p:cNvSpPr/>
          <p:nvPr/>
        </p:nvSpPr>
        <p:spPr>
          <a:xfrm>
            <a:off x="6316385" y="4532471"/>
            <a:ext cx="2305764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Outcome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6316385" y="4931331"/>
            <a:ext cx="748403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In-hospital mortality: 2,497 deaths (9.86%) vs 22,827 survivors (90.14%)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6131957" y="5618321"/>
            <a:ext cx="7852886" cy="1373743"/>
          </a:xfrm>
          <a:prstGeom prst="roundRect">
            <a:avLst>
              <a:gd name="adj" fmla="val 2014"/>
            </a:avLst>
          </a:prstGeom>
          <a:solidFill>
            <a:srgbClr val="D5D5DD"/>
          </a:solidFill>
          <a:ln/>
        </p:spPr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6385" y="5900738"/>
            <a:ext cx="230505" cy="184428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731318" y="5848826"/>
            <a:ext cx="7069098" cy="885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integration involved joining 7 MIMIC-III tables including patient demographics, ICU stays, diagnoses, procedures, and outcomes. Rigorous data leakage prevention excluded post-admission variables.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34083" y="674489"/>
            <a:ext cx="647354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Feature Engineering Strategy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1234083" y="1756053"/>
            <a:ext cx="288428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12 Predictor Variables</a:t>
            </a:r>
            <a:endParaRPr lang="en-US" sz="2250" dirty="0"/>
          </a:p>
        </p:txBody>
      </p:sp>
      <p:sp>
        <p:nvSpPr>
          <p:cNvPr id="4" name="Shape 2"/>
          <p:cNvSpPr/>
          <p:nvPr/>
        </p:nvSpPr>
        <p:spPr>
          <a:xfrm>
            <a:off x="1234083" y="2434888"/>
            <a:ext cx="96083" cy="96083"/>
          </a:xfrm>
          <a:prstGeom prst="roundRect">
            <a:avLst>
              <a:gd name="adj" fmla="val 475839"/>
            </a:avLst>
          </a:prstGeom>
          <a:solidFill>
            <a:srgbClr val="101014"/>
          </a:solidFill>
          <a:ln/>
        </p:spPr>
      </p:sp>
      <p:sp>
        <p:nvSpPr>
          <p:cNvPr id="5" name="Text 3"/>
          <p:cNvSpPr/>
          <p:nvPr/>
        </p:nvSpPr>
        <p:spPr>
          <a:xfrm>
            <a:off x="1522452" y="2332792"/>
            <a:ext cx="240351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Demographics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522452" y="2825472"/>
            <a:ext cx="429494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Age, gender, ethnicity (5 groups)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1234083" y="3619798"/>
            <a:ext cx="96083" cy="96083"/>
          </a:xfrm>
          <a:prstGeom prst="roundRect">
            <a:avLst>
              <a:gd name="adj" fmla="val 475839"/>
            </a:avLst>
          </a:prstGeom>
          <a:solidFill>
            <a:srgbClr val="101014"/>
          </a:solidFill>
          <a:ln/>
        </p:spPr>
      </p:sp>
      <p:sp>
        <p:nvSpPr>
          <p:cNvPr id="8" name="Text 6"/>
          <p:cNvSpPr/>
          <p:nvPr/>
        </p:nvSpPr>
        <p:spPr>
          <a:xfrm>
            <a:off x="1522452" y="3517702"/>
            <a:ext cx="240351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Comorbidities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522452" y="4010382"/>
            <a:ext cx="4294942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Diabetes, hypertension, CKD, CHF, COPD, cancer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1234083" y="5112365"/>
            <a:ext cx="96083" cy="96083"/>
          </a:xfrm>
          <a:prstGeom prst="roundRect">
            <a:avLst>
              <a:gd name="adj" fmla="val 475839"/>
            </a:avLst>
          </a:prstGeom>
          <a:solidFill>
            <a:srgbClr val="101014"/>
          </a:solidFill>
          <a:ln/>
        </p:spPr>
      </p:sp>
      <p:sp>
        <p:nvSpPr>
          <p:cNvPr id="11" name="Text 9"/>
          <p:cNvSpPr/>
          <p:nvPr/>
        </p:nvSpPr>
        <p:spPr>
          <a:xfrm>
            <a:off x="1522452" y="5010269"/>
            <a:ext cx="240351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Clinical Features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1522452" y="5502950"/>
            <a:ext cx="4294942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Diagnosis group (12 categories), respiratory procedures, comorbidity count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6294120" y="1756053"/>
            <a:ext cx="3042642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Comorbidity Detection</a:t>
            </a:r>
            <a:endParaRPr lang="en-US" sz="2250" dirty="0"/>
          </a:p>
        </p:txBody>
      </p:sp>
      <p:sp>
        <p:nvSpPr>
          <p:cNvPr id="14" name="Text 12"/>
          <p:cNvSpPr/>
          <p:nvPr/>
        </p:nvSpPr>
        <p:spPr>
          <a:xfrm>
            <a:off x="6294120" y="2308860"/>
            <a:ext cx="7109579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Binary flags created using ICD-9 diagnosis code pattern matching on standardized clinical terminology: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6294120" y="3140393"/>
            <a:ext cx="7109579" cy="4198382"/>
          </a:xfrm>
          <a:prstGeom prst="roundRect">
            <a:avLst>
              <a:gd name="adj" fmla="val 68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301740" y="3148013"/>
            <a:ext cx="7094339" cy="5536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494026" y="3271004"/>
            <a:ext cx="2449354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Condition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9335572" y="3271004"/>
            <a:ext cx="386822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Matching Keywords</a:t>
            </a: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6301740" y="3701653"/>
            <a:ext cx="7094339" cy="5536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494026" y="3824645"/>
            <a:ext cx="2449354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Diabetes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9335572" y="3824645"/>
            <a:ext cx="386822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"diabetes"</a:t>
            </a:r>
            <a:endParaRPr lang="en-US" sz="1500" dirty="0"/>
          </a:p>
        </p:txBody>
      </p:sp>
      <p:sp>
        <p:nvSpPr>
          <p:cNvPr id="22" name="Shape 20"/>
          <p:cNvSpPr/>
          <p:nvPr/>
        </p:nvSpPr>
        <p:spPr>
          <a:xfrm>
            <a:off x="6301740" y="4255294"/>
            <a:ext cx="7094339" cy="5536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494026" y="4378285"/>
            <a:ext cx="2449354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Hypertension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9335572" y="4378285"/>
            <a:ext cx="386822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"hypertension", "high blood pressure"</a:t>
            </a:r>
            <a:endParaRPr lang="en-US" sz="1500" dirty="0"/>
          </a:p>
        </p:txBody>
      </p:sp>
      <p:sp>
        <p:nvSpPr>
          <p:cNvPr id="25" name="Shape 23"/>
          <p:cNvSpPr/>
          <p:nvPr/>
        </p:nvSpPr>
        <p:spPr>
          <a:xfrm>
            <a:off x="6301740" y="4808934"/>
            <a:ext cx="7094339" cy="5536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494026" y="4931926"/>
            <a:ext cx="2449354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CKD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9335572" y="4931926"/>
            <a:ext cx="386822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"chronic kidney", "renal failure"</a:t>
            </a:r>
            <a:endParaRPr lang="en-US" sz="1500" dirty="0"/>
          </a:p>
        </p:txBody>
      </p:sp>
      <p:sp>
        <p:nvSpPr>
          <p:cNvPr id="28" name="Shape 26"/>
          <p:cNvSpPr/>
          <p:nvPr/>
        </p:nvSpPr>
        <p:spPr>
          <a:xfrm>
            <a:off x="6301740" y="5362575"/>
            <a:ext cx="7094339" cy="5536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6494026" y="5485567"/>
            <a:ext cx="2449354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CHF</a:t>
            </a:r>
            <a:endParaRPr lang="en-US" sz="1500" dirty="0"/>
          </a:p>
        </p:txBody>
      </p:sp>
      <p:sp>
        <p:nvSpPr>
          <p:cNvPr id="30" name="Text 28"/>
          <p:cNvSpPr/>
          <p:nvPr/>
        </p:nvSpPr>
        <p:spPr>
          <a:xfrm>
            <a:off x="9335572" y="5485567"/>
            <a:ext cx="386822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"heart failure", "congestive"</a:t>
            </a:r>
            <a:endParaRPr lang="en-US" sz="1500" dirty="0"/>
          </a:p>
        </p:txBody>
      </p:sp>
      <p:sp>
        <p:nvSpPr>
          <p:cNvPr id="31" name="Shape 29"/>
          <p:cNvSpPr/>
          <p:nvPr/>
        </p:nvSpPr>
        <p:spPr>
          <a:xfrm>
            <a:off x="6301740" y="5916216"/>
            <a:ext cx="7094339" cy="5536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494026" y="6039207"/>
            <a:ext cx="2449354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COPD</a:t>
            </a:r>
            <a:endParaRPr lang="en-US" sz="1500" dirty="0"/>
          </a:p>
        </p:txBody>
      </p:sp>
      <p:sp>
        <p:nvSpPr>
          <p:cNvPr id="33" name="Text 31"/>
          <p:cNvSpPr/>
          <p:nvPr/>
        </p:nvSpPr>
        <p:spPr>
          <a:xfrm>
            <a:off x="9335572" y="6039207"/>
            <a:ext cx="386822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"copd", "emphysema", "chronic bronchitis"</a:t>
            </a:r>
            <a:endParaRPr lang="en-US" sz="1500" dirty="0"/>
          </a:p>
        </p:txBody>
      </p:sp>
      <p:sp>
        <p:nvSpPr>
          <p:cNvPr id="34" name="Shape 32"/>
          <p:cNvSpPr/>
          <p:nvPr/>
        </p:nvSpPr>
        <p:spPr>
          <a:xfrm>
            <a:off x="6301740" y="6469856"/>
            <a:ext cx="7094339" cy="8612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494026" y="6592848"/>
            <a:ext cx="2449354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Cancer</a:t>
            </a:r>
            <a:endParaRPr lang="en-US" sz="1500" dirty="0"/>
          </a:p>
        </p:txBody>
      </p:sp>
      <p:sp>
        <p:nvSpPr>
          <p:cNvPr id="36" name="Text 34"/>
          <p:cNvSpPr/>
          <p:nvPr/>
        </p:nvSpPr>
        <p:spPr>
          <a:xfrm>
            <a:off x="9335572" y="6592848"/>
            <a:ext cx="3868222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"malignan", "cancer", "carcinoma", "neoplasm"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61693" y="907375"/>
            <a:ext cx="2344222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MACHINE LEARNING APPROACH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1161693" y="1292423"/>
            <a:ext cx="7668220" cy="608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Three Complementary Algorithms</a:t>
            </a:r>
            <a:endParaRPr lang="en-US" sz="3800" dirty="0"/>
          </a:p>
        </p:txBody>
      </p:sp>
      <p:sp>
        <p:nvSpPr>
          <p:cNvPr id="4" name="Shape 2"/>
          <p:cNvSpPr/>
          <p:nvPr/>
        </p:nvSpPr>
        <p:spPr>
          <a:xfrm>
            <a:off x="1161693" y="2192298"/>
            <a:ext cx="3972639" cy="3999071"/>
          </a:xfrm>
          <a:prstGeom prst="roundRect">
            <a:avLst>
              <a:gd name="adj" fmla="val 735"/>
            </a:avLst>
          </a:prstGeom>
          <a:solidFill>
            <a:srgbClr val="F3F3F7"/>
          </a:solidFill>
          <a:ln w="22860">
            <a:solidFill>
              <a:srgbClr val="C6C6D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184553" y="2215158"/>
            <a:ext cx="3926919" cy="583644"/>
          </a:xfrm>
          <a:prstGeom prst="roundRect">
            <a:avLst>
              <a:gd name="adj" fmla="val 301"/>
            </a:avLst>
          </a:prstGeom>
          <a:solidFill>
            <a:srgbClr val="E0E0EC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002042" y="2361009"/>
            <a:ext cx="291822" cy="29182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379101" y="2993350"/>
            <a:ext cx="2918579" cy="364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Random Forest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1379101" y="3474720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500 trees, max depth 10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379101" y="3902631"/>
            <a:ext cx="3537823" cy="622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Ensemble method robust to overfitting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1379101" y="4593074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Handles non-linear relationships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1379101" y="4972288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Balanced class weights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1379101" y="5351502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feature importance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5328880" y="2192298"/>
            <a:ext cx="3972639" cy="3999071"/>
          </a:xfrm>
          <a:prstGeom prst="roundRect">
            <a:avLst>
              <a:gd name="adj" fmla="val 735"/>
            </a:avLst>
          </a:prstGeom>
          <a:solidFill>
            <a:srgbClr val="F3F3F7"/>
          </a:solidFill>
          <a:ln w="22860">
            <a:solidFill>
              <a:srgbClr val="C6C6D2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351740" y="2215158"/>
            <a:ext cx="3926919" cy="583644"/>
          </a:xfrm>
          <a:prstGeom prst="roundRect">
            <a:avLst>
              <a:gd name="adj" fmla="val 301"/>
            </a:avLst>
          </a:prstGeom>
          <a:solidFill>
            <a:srgbClr val="E0E0EC"/>
          </a:solidFill>
          <a:ln/>
        </p:spPr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69229" y="2361009"/>
            <a:ext cx="291822" cy="291822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5546288" y="2993350"/>
            <a:ext cx="2918579" cy="364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XGBoost</a:t>
            </a:r>
            <a:endParaRPr lang="en-US" sz="2250" dirty="0"/>
          </a:p>
        </p:txBody>
      </p:sp>
      <p:sp>
        <p:nvSpPr>
          <p:cNvPr id="17" name="Text 13"/>
          <p:cNvSpPr/>
          <p:nvPr/>
        </p:nvSpPr>
        <p:spPr>
          <a:xfrm>
            <a:off x="5546288" y="3474720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200 estimators, learning rate 0.1</a:t>
            </a:r>
            <a:endParaRPr lang="en-US" sz="1500" dirty="0"/>
          </a:p>
        </p:txBody>
      </p:sp>
      <p:sp>
        <p:nvSpPr>
          <p:cNvPr id="18" name="Text 14"/>
          <p:cNvSpPr/>
          <p:nvPr/>
        </p:nvSpPr>
        <p:spPr>
          <a:xfrm>
            <a:off x="5546288" y="3902631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State-of-the-art gradient boosting</a:t>
            </a:r>
            <a:endParaRPr lang="en-US" sz="1500" dirty="0"/>
          </a:p>
        </p:txBody>
      </p:sp>
      <p:sp>
        <p:nvSpPr>
          <p:cNvPr id="19" name="Text 15"/>
          <p:cNvSpPr/>
          <p:nvPr/>
        </p:nvSpPr>
        <p:spPr>
          <a:xfrm>
            <a:off x="5546288" y="4281845"/>
            <a:ext cx="3537823" cy="622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Scale_pos_weight: 9.14 for imbalance</a:t>
            </a:r>
            <a:endParaRPr lang="en-US" sz="1500" dirty="0"/>
          </a:p>
        </p:txBody>
      </p:sp>
      <p:sp>
        <p:nvSpPr>
          <p:cNvPr id="20" name="Text 16"/>
          <p:cNvSpPr/>
          <p:nvPr/>
        </p:nvSpPr>
        <p:spPr>
          <a:xfrm>
            <a:off x="5546288" y="4972288"/>
            <a:ext cx="3537823" cy="622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Early stopping to prevent overfitting</a:t>
            </a:r>
            <a:endParaRPr lang="en-US" sz="1500" dirty="0"/>
          </a:p>
        </p:txBody>
      </p:sp>
      <p:sp>
        <p:nvSpPr>
          <p:cNvPr id="21" name="Text 17"/>
          <p:cNvSpPr/>
          <p:nvPr/>
        </p:nvSpPr>
        <p:spPr>
          <a:xfrm>
            <a:off x="5546288" y="5662732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Excellent predictive performance</a:t>
            </a:r>
            <a:endParaRPr lang="en-US" sz="1500" dirty="0"/>
          </a:p>
        </p:txBody>
      </p:sp>
      <p:sp>
        <p:nvSpPr>
          <p:cNvPr id="22" name="Shape 18"/>
          <p:cNvSpPr/>
          <p:nvPr/>
        </p:nvSpPr>
        <p:spPr>
          <a:xfrm>
            <a:off x="9496068" y="2192298"/>
            <a:ext cx="3972639" cy="3999071"/>
          </a:xfrm>
          <a:prstGeom prst="roundRect">
            <a:avLst>
              <a:gd name="adj" fmla="val 735"/>
            </a:avLst>
          </a:prstGeom>
          <a:solidFill>
            <a:srgbClr val="F3F3F7"/>
          </a:solidFill>
          <a:ln w="22860">
            <a:solidFill>
              <a:srgbClr val="C6C6D2"/>
            </a:solidFill>
            <a:prstDash val="solid"/>
          </a:ln>
        </p:spPr>
      </p:sp>
      <p:sp>
        <p:nvSpPr>
          <p:cNvPr id="23" name="Shape 19"/>
          <p:cNvSpPr/>
          <p:nvPr/>
        </p:nvSpPr>
        <p:spPr>
          <a:xfrm>
            <a:off x="9518928" y="2215158"/>
            <a:ext cx="3926919" cy="583644"/>
          </a:xfrm>
          <a:prstGeom prst="roundRect">
            <a:avLst>
              <a:gd name="adj" fmla="val 301"/>
            </a:avLst>
          </a:prstGeom>
          <a:solidFill>
            <a:srgbClr val="E0E0EC"/>
          </a:solidFill>
          <a:ln/>
        </p:spPr>
      </p:sp>
      <p:pic>
        <p:nvPicPr>
          <p:cNvPr id="24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36417" y="2361009"/>
            <a:ext cx="291822" cy="291822"/>
          </a:xfrm>
          <a:prstGeom prst="rect">
            <a:avLst/>
          </a:prstGeom>
        </p:spPr>
      </p:pic>
      <p:sp>
        <p:nvSpPr>
          <p:cNvPr id="25" name="Text 20"/>
          <p:cNvSpPr/>
          <p:nvPr/>
        </p:nvSpPr>
        <p:spPr>
          <a:xfrm>
            <a:off x="9713476" y="2993350"/>
            <a:ext cx="2918579" cy="364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Logistic Regression</a:t>
            </a:r>
            <a:endParaRPr lang="en-US" sz="2250" dirty="0"/>
          </a:p>
        </p:txBody>
      </p:sp>
      <p:sp>
        <p:nvSpPr>
          <p:cNvPr id="26" name="Text 21"/>
          <p:cNvSpPr/>
          <p:nvPr/>
        </p:nvSpPr>
        <p:spPr>
          <a:xfrm>
            <a:off x="9713476" y="3474720"/>
            <a:ext cx="3537823" cy="622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Standardized features, balanced weights</a:t>
            </a:r>
            <a:endParaRPr lang="en-US" sz="1500" dirty="0"/>
          </a:p>
        </p:txBody>
      </p:sp>
      <p:sp>
        <p:nvSpPr>
          <p:cNvPr id="27" name="Text 22"/>
          <p:cNvSpPr/>
          <p:nvPr/>
        </p:nvSpPr>
        <p:spPr>
          <a:xfrm>
            <a:off x="9713476" y="4213860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Interpretable linear coefficients</a:t>
            </a:r>
            <a:endParaRPr lang="en-US" sz="1500" dirty="0"/>
          </a:p>
        </p:txBody>
      </p:sp>
      <p:sp>
        <p:nvSpPr>
          <p:cNvPr id="28" name="Text 23"/>
          <p:cNvSpPr/>
          <p:nvPr/>
        </p:nvSpPr>
        <p:spPr>
          <a:xfrm>
            <a:off x="9713476" y="4593074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Z-score normalized features</a:t>
            </a:r>
            <a:endParaRPr lang="en-US" sz="1500" dirty="0"/>
          </a:p>
        </p:txBody>
      </p:sp>
      <p:sp>
        <p:nvSpPr>
          <p:cNvPr id="29" name="Text 24"/>
          <p:cNvSpPr/>
          <p:nvPr/>
        </p:nvSpPr>
        <p:spPr>
          <a:xfrm>
            <a:off x="9713476" y="4972288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Baseline comparison model</a:t>
            </a:r>
            <a:endParaRPr lang="en-US" sz="1500" dirty="0"/>
          </a:p>
        </p:txBody>
      </p:sp>
      <p:sp>
        <p:nvSpPr>
          <p:cNvPr id="30" name="Text 25"/>
          <p:cNvSpPr/>
          <p:nvPr/>
        </p:nvSpPr>
        <p:spPr>
          <a:xfrm>
            <a:off x="9713476" y="5351502"/>
            <a:ext cx="353782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Maximum transparency</a:t>
            </a:r>
            <a:endParaRPr lang="en-US" sz="1500" dirty="0"/>
          </a:p>
        </p:txBody>
      </p:sp>
      <p:sp>
        <p:nvSpPr>
          <p:cNvPr id="31" name="Shape 26"/>
          <p:cNvSpPr/>
          <p:nvPr/>
        </p:nvSpPr>
        <p:spPr>
          <a:xfrm>
            <a:off x="1161693" y="6507428"/>
            <a:ext cx="12307014" cy="31909"/>
          </a:xfrm>
          <a:prstGeom prst="rect">
            <a:avLst/>
          </a:prstGeom>
          <a:solidFill>
            <a:srgbClr val="39393C">
              <a:alpha val="50000"/>
            </a:srgbClr>
          </a:solidFill>
          <a:ln/>
        </p:spPr>
      </p:sp>
      <p:sp>
        <p:nvSpPr>
          <p:cNvPr id="32" name="Text 27"/>
          <p:cNvSpPr/>
          <p:nvPr/>
        </p:nvSpPr>
        <p:spPr>
          <a:xfrm>
            <a:off x="1161693" y="6758107"/>
            <a:ext cx="12307014" cy="622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Training Strategy: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80/20 train-test split with stratified sampling to preserve mortality rate distribution. Class imbalance addressed through inverse frequency weighting.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893" y="775811"/>
            <a:ext cx="655439" cy="257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RESULTS</a:t>
            </a:r>
            <a:endParaRPr lang="en-US" sz="1250" dirty="0"/>
          </a:p>
        </p:txBody>
      </p:sp>
      <p:sp>
        <p:nvSpPr>
          <p:cNvPr id="4" name="Text 1"/>
          <p:cNvSpPr/>
          <p:nvPr/>
        </p:nvSpPr>
        <p:spPr>
          <a:xfrm>
            <a:off x="6190893" y="1174313"/>
            <a:ext cx="7735014" cy="1258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Excellent Discriminatory Performance</a:t>
            </a:r>
            <a:endParaRPr lang="en-US" sz="3950" dirty="0"/>
          </a:p>
        </p:txBody>
      </p:sp>
      <p:sp>
        <p:nvSpPr>
          <p:cNvPr id="5" name="Text 2"/>
          <p:cNvSpPr/>
          <p:nvPr/>
        </p:nvSpPr>
        <p:spPr>
          <a:xfrm>
            <a:off x="6190893" y="2834759"/>
            <a:ext cx="2410539" cy="664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00"/>
              </a:lnSpc>
              <a:buNone/>
            </a:pPr>
            <a:r>
              <a:rPr lang="en-US" sz="5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0.84</a:t>
            </a:r>
            <a:endParaRPr lang="en-US" sz="5200" dirty="0"/>
          </a:p>
        </p:txBody>
      </p:sp>
      <p:sp>
        <p:nvSpPr>
          <p:cNvPr id="6" name="Text 3"/>
          <p:cNvSpPr/>
          <p:nvPr/>
        </p:nvSpPr>
        <p:spPr>
          <a:xfrm>
            <a:off x="6190893" y="3750469"/>
            <a:ext cx="2410539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Random Forest AUC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190893" y="4185642"/>
            <a:ext cx="2410539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Best overall balance: 77.5% accuracy, 75.2% sensitivity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8853011" y="2834759"/>
            <a:ext cx="2410658" cy="664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00"/>
              </a:lnSpc>
              <a:buNone/>
            </a:pPr>
            <a:r>
              <a:rPr lang="en-US" sz="5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0.84</a:t>
            </a:r>
            <a:endParaRPr lang="en-US" sz="5200" dirty="0"/>
          </a:p>
        </p:txBody>
      </p:sp>
      <p:sp>
        <p:nvSpPr>
          <p:cNvPr id="9" name="Text 6"/>
          <p:cNvSpPr/>
          <p:nvPr/>
        </p:nvSpPr>
        <p:spPr>
          <a:xfrm>
            <a:off x="8853011" y="3750469"/>
            <a:ext cx="2410658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XGBoost AUC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8853011" y="4185642"/>
            <a:ext cx="2410658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sensitivity: 81.0% correctly identified deaths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1515249" y="2834759"/>
            <a:ext cx="2410539" cy="664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00"/>
              </a:lnSpc>
              <a:buNone/>
            </a:pPr>
            <a:r>
              <a:rPr lang="en-US" sz="5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0.83</a:t>
            </a:r>
            <a:endParaRPr lang="en-US" sz="5200" dirty="0"/>
          </a:p>
        </p:txBody>
      </p:sp>
      <p:sp>
        <p:nvSpPr>
          <p:cNvPr id="12" name="Text 9"/>
          <p:cNvSpPr/>
          <p:nvPr/>
        </p:nvSpPr>
        <p:spPr>
          <a:xfrm>
            <a:off x="11515249" y="3750469"/>
            <a:ext cx="2410539" cy="628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Logistic Regression AUC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11515249" y="4500086"/>
            <a:ext cx="2410539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Competitive performance with maximum interpretability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190893" y="5692616"/>
            <a:ext cx="7735014" cy="1821418"/>
          </a:xfrm>
          <a:prstGeom prst="roundRect">
            <a:avLst>
              <a:gd name="adj" fmla="val 1658"/>
            </a:avLst>
          </a:prstGeom>
          <a:solidFill>
            <a:srgbClr val="D5D5DD"/>
          </a:solidFill>
          <a:ln/>
        </p:spPr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108" y="6004203"/>
            <a:ext cx="251579" cy="201216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844903" y="5944076"/>
            <a:ext cx="6879788" cy="1288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Clinical Interpretation: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 AUC of 0.84 means these models correctly rank a randomly selected deceased patient as higher risk than a randomly selected survivor 84% of the time—substantially better than traditional scoring systems.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69250" y="413385"/>
            <a:ext cx="7048262" cy="468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Model Performance Metrics Comparison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9250" y="1182291"/>
            <a:ext cx="9491901" cy="486513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54473" y="6047422"/>
            <a:ext cx="150019" cy="150019"/>
          </a:xfrm>
          <a:prstGeom prst="roundRect">
            <a:avLst>
              <a:gd name="adj" fmla="val 12190"/>
            </a:avLst>
          </a:prstGeom>
          <a:solidFill>
            <a:srgbClr val="22222A"/>
          </a:solidFill>
          <a:ln/>
        </p:spPr>
      </p:sp>
      <p:sp>
        <p:nvSpPr>
          <p:cNvPr id="5" name="Text 2"/>
          <p:cNvSpPr/>
          <p:nvPr/>
        </p:nvSpPr>
        <p:spPr>
          <a:xfrm>
            <a:off x="4565452" y="6047422"/>
            <a:ext cx="106608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Random Forest</a:t>
            </a:r>
            <a:endParaRPr lang="en-US" sz="1150" dirty="0"/>
          </a:p>
        </p:txBody>
      </p:sp>
      <p:sp>
        <p:nvSpPr>
          <p:cNvPr id="6" name="Shape 3"/>
          <p:cNvSpPr/>
          <p:nvPr/>
        </p:nvSpPr>
        <p:spPr>
          <a:xfrm>
            <a:off x="6910507" y="6047422"/>
            <a:ext cx="150019" cy="150019"/>
          </a:xfrm>
          <a:prstGeom prst="roundRect">
            <a:avLst>
              <a:gd name="adj" fmla="val 12190"/>
            </a:avLst>
          </a:prstGeom>
          <a:solidFill>
            <a:srgbClr val="434354"/>
          </a:solidFill>
          <a:ln/>
        </p:spPr>
      </p:sp>
      <p:sp>
        <p:nvSpPr>
          <p:cNvPr id="7" name="Text 4"/>
          <p:cNvSpPr/>
          <p:nvPr/>
        </p:nvSpPr>
        <p:spPr>
          <a:xfrm>
            <a:off x="7121485" y="6047422"/>
            <a:ext cx="598170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XGBoost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8998744" y="6047422"/>
            <a:ext cx="150019" cy="150019"/>
          </a:xfrm>
          <a:prstGeom prst="roundRect">
            <a:avLst>
              <a:gd name="adj" fmla="val 12190"/>
            </a:avLst>
          </a:prstGeom>
          <a:solidFill>
            <a:srgbClr val="64647E"/>
          </a:solidFill>
          <a:ln/>
        </p:spPr>
      </p:sp>
      <p:sp>
        <p:nvSpPr>
          <p:cNvPr id="9" name="Text 6"/>
          <p:cNvSpPr/>
          <p:nvPr/>
        </p:nvSpPr>
        <p:spPr>
          <a:xfrm>
            <a:off x="9209723" y="6047422"/>
            <a:ext cx="1328499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Logistic Regression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2569250" y="6816447"/>
            <a:ext cx="2512814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Random Forest: Best Balance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2569250" y="7201019"/>
            <a:ext cx="4562951" cy="480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Correctly identified 375 of 499 deaths (75.2%) while maintaining 77.7% specificity. Optimal for balanced decision-making.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7505819" y="6816447"/>
            <a:ext cx="2681883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XGBoost: Maximum Sensitivity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7505819" y="7201019"/>
            <a:ext cx="4562951" cy="480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Missed only 95 deaths (19.0% false negative rate)—ideal for screening high-risk patients when missing deaths is costly.</a:t>
            </a:r>
            <a:endParaRPr lang="en-US" sz="1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33380" y="496610"/>
            <a:ext cx="1105972" cy="165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FEATURE IMPORTANCE</a:t>
            </a:r>
            <a:endParaRPr lang="en-US" sz="800" dirty="0"/>
          </a:p>
        </p:txBody>
      </p:sp>
      <p:sp>
        <p:nvSpPr>
          <p:cNvPr id="3" name="Text 1"/>
          <p:cNvSpPr/>
          <p:nvPr/>
        </p:nvSpPr>
        <p:spPr>
          <a:xfrm>
            <a:off x="3233380" y="751999"/>
            <a:ext cx="6767870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Respiratory Failure Dominates Mortality Risk</a:t>
            </a:r>
            <a:endParaRPr lang="en-US" sz="2500" dirty="0"/>
          </a:p>
        </p:txBody>
      </p:sp>
      <p:sp>
        <p:nvSpPr>
          <p:cNvPr id="4" name="Shape 2"/>
          <p:cNvSpPr/>
          <p:nvPr/>
        </p:nvSpPr>
        <p:spPr>
          <a:xfrm>
            <a:off x="3233380" y="1348859"/>
            <a:ext cx="816293" cy="1274207"/>
          </a:xfrm>
          <a:prstGeom prst="roundRect">
            <a:avLst>
              <a:gd name="adj" fmla="val 2372"/>
            </a:avLst>
          </a:prstGeom>
          <a:solidFill>
            <a:srgbClr val="E0E0EC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550801" y="1895118"/>
            <a:ext cx="181451" cy="18145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178737" y="1477923"/>
            <a:ext cx="2117408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Respiratory Procedures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4178737" y="1797248"/>
            <a:ext cx="7089219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39393C"/>
                </a:solidFill>
                <a:highlight>
                  <a:srgbClr val="FF6B6B"/>
                </a:highlight>
                <a:latin typeface="Open Sans" pitchFamily="34" charset="0"/>
                <a:ea typeface="Open Sans" pitchFamily="34" charset="-122"/>
                <a:cs typeface="Open Sans" pitchFamily="34" charset="-120"/>
              </a:rPr>
              <a:t>40-98% importance across models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4178737" y="2081093"/>
            <a:ext cx="7089219" cy="412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Mechanical ventilation, intubation, and tracheostomy emerged as the overwhelming predictor of mortality, reflecting severe respiratory failure and multi-organ dysfunction.</a:t>
            </a:r>
            <a:endParaRPr lang="en-US" sz="1000" dirty="0"/>
          </a:p>
        </p:txBody>
      </p:sp>
      <p:sp>
        <p:nvSpPr>
          <p:cNvPr id="9" name="Shape 6"/>
          <p:cNvSpPr/>
          <p:nvPr/>
        </p:nvSpPr>
        <p:spPr>
          <a:xfrm>
            <a:off x="4114205" y="2619256"/>
            <a:ext cx="7218283" cy="7620"/>
          </a:xfrm>
          <a:prstGeom prst="roundRect">
            <a:avLst>
              <a:gd name="adj" fmla="val 254074"/>
            </a:avLst>
          </a:prstGeom>
          <a:solidFill>
            <a:srgbClr val="C6C6D2"/>
          </a:solidFill>
          <a:ln/>
        </p:spPr>
      </p:sp>
      <p:sp>
        <p:nvSpPr>
          <p:cNvPr id="10" name="Shape 7"/>
          <p:cNvSpPr/>
          <p:nvPr/>
        </p:nvSpPr>
        <p:spPr>
          <a:xfrm>
            <a:off x="3233380" y="2687598"/>
            <a:ext cx="1632704" cy="1067753"/>
          </a:xfrm>
          <a:prstGeom prst="roundRect">
            <a:avLst>
              <a:gd name="adj" fmla="val 1813"/>
            </a:avLst>
          </a:prstGeom>
          <a:solidFill>
            <a:srgbClr val="E0E0EC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58947" y="3130629"/>
            <a:ext cx="181451" cy="18145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4995148" y="2816662"/>
            <a:ext cx="2125742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Chronic Kidney Disease</a:t>
            </a:r>
            <a:endParaRPr lang="en-US" sz="1500" dirty="0"/>
          </a:p>
        </p:txBody>
      </p:sp>
      <p:sp>
        <p:nvSpPr>
          <p:cNvPr id="13" name="Text 9"/>
          <p:cNvSpPr/>
          <p:nvPr/>
        </p:nvSpPr>
        <p:spPr>
          <a:xfrm>
            <a:off x="4995148" y="3135987"/>
            <a:ext cx="6238756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11-50% importance</a:t>
            </a:r>
            <a:endParaRPr lang="en-US" sz="1000" dirty="0"/>
          </a:p>
        </p:txBody>
      </p:sp>
      <p:sp>
        <p:nvSpPr>
          <p:cNvPr id="14" name="Text 10"/>
          <p:cNvSpPr/>
          <p:nvPr/>
        </p:nvSpPr>
        <p:spPr>
          <a:xfrm>
            <a:off x="4995148" y="3419832"/>
            <a:ext cx="6238756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CKD complicates ICU recovery through fluid overload, electrolyte imbalances, and uremic complications.</a:t>
            </a:r>
            <a:endParaRPr lang="en-US" sz="1000" dirty="0"/>
          </a:p>
        </p:txBody>
      </p:sp>
      <p:sp>
        <p:nvSpPr>
          <p:cNvPr id="15" name="Shape 11"/>
          <p:cNvSpPr/>
          <p:nvPr/>
        </p:nvSpPr>
        <p:spPr>
          <a:xfrm>
            <a:off x="4930616" y="3751540"/>
            <a:ext cx="6401872" cy="7620"/>
          </a:xfrm>
          <a:prstGeom prst="roundRect">
            <a:avLst>
              <a:gd name="adj" fmla="val 254074"/>
            </a:avLst>
          </a:prstGeom>
          <a:solidFill>
            <a:srgbClr val="C6C6D2"/>
          </a:solidFill>
          <a:ln/>
        </p:spPr>
      </p:sp>
      <p:sp>
        <p:nvSpPr>
          <p:cNvPr id="16" name="Shape 12"/>
          <p:cNvSpPr/>
          <p:nvPr/>
        </p:nvSpPr>
        <p:spPr>
          <a:xfrm>
            <a:off x="3233380" y="3819882"/>
            <a:ext cx="2448997" cy="1274207"/>
          </a:xfrm>
          <a:prstGeom prst="roundRect">
            <a:avLst>
              <a:gd name="adj" fmla="val 1519"/>
            </a:avLst>
          </a:prstGeom>
          <a:solidFill>
            <a:srgbClr val="E0E0EC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67093" y="4366141"/>
            <a:ext cx="181451" cy="181451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5811441" y="3948946"/>
            <a:ext cx="1935956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Patient Age</a:t>
            </a:r>
            <a:endParaRPr lang="en-US" sz="1500" dirty="0"/>
          </a:p>
        </p:txBody>
      </p:sp>
      <p:sp>
        <p:nvSpPr>
          <p:cNvPr id="19" name="Text 14"/>
          <p:cNvSpPr/>
          <p:nvPr/>
        </p:nvSpPr>
        <p:spPr>
          <a:xfrm>
            <a:off x="5811441" y="4268272"/>
            <a:ext cx="5456515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1-45% importance</a:t>
            </a:r>
            <a:endParaRPr lang="en-US" sz="1000" dirty="0"/>
          </a:p>
        </p:txBody>
      </p:sp>
      <p:sp>
        <p:nvSpPr>
          <p:cNvPr id="20" name="Text 15"/>
          <p:cNvSpPr/>
          <p:nvPr/>
        </p:nvSpPr>
        <p:spPr>
          <a:xfrm>
            <a:off x="5811441" y="4552117"/>
            <a:ext cx="5456515" cy="412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Non-linear relationship with mortality reflecting decreased physiological reserve in older adults.</a:t>
            </a:r>
            <a:endParaRPr lang="en-US" sz="1000" dirty="0"/>
          </a:p>
        </p:txBody>
      </p:sp>
      <p:sp>
        <p:nvSpPr>
          <p:cNvPr id="21" name="Shape 16"/>
          <p:cNvSpPr/>
          <p:nvPr/>
        </p:nvSpPr>
        <p:spPr>
          <a:xfrm>
            <a:off x="5746909" y="5090279"/>
            <a:ext cx="5585579" cy="7620"/>
          </a:xfrm>
          <a:prstGeom prst="roundRect">
            <a:avLst>
              <a:gd name="adj" fmla="val 254074"/>
            </a:avLst>
          </a:prstGeom>
          <a:solidFill>
            <a:srgbClr val="C6C6D2"/>
          </a:solidFill>
          <a:ln/>
        </p:spPr>
      </p:sp>
      <p:sp>
        <p:nvSpPr>
          <p:cNvPr id="22" name="Shape 17"/>
          <p:cNvSpPr/>
          <p:nvPr/>
        </p:nvSpPr>
        <p:spPr>
          <a:xfrm>
            <a:off x="3233380" y="5158621"/>
            <a:ext cx="3265408" cy="1274207"/>
          </a:xfrm>
          <a:prstGeom prst="roundRect">
            <a:avLst>
              <a:gd name="adj" fmla="val 1519"/>
            </a:avLst>
          </a:prstGeom>
          <a:solidFill>
            <a:srgbClr val="E0E0EC"/>
          </a:solidFill>
          <a:ln/>
        </p:spPr>
      </p:sp>
      <p:pic>
        <p:nvPicPr>
          <p:cNvPr id="23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775359" y="5704880"/>
            <a:ext cx="181451" cy="181451"/>
          </a:xfrm>
          <a:prstGeom prst="rect">
            <a:avLst/>
          </a:prstGeom>
        </p:spPr>
      </p:pic>
      <p:sp>
        <p:nvSpPr>
          <p:cNvPr id="24" name="Text 18"/>
          <p:cNvSpPr/>
          <p:nvPr/>
        </p:nvSpPr>
        <p:spPr>
          <a:xfrm>
            <a:off x="6627852" y="5287685"/>
            <a:ext cx="1935956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Active Malignancy</a:t>
            </a:r>
            <a:endParaRPr lang="en-US" sz="1500" dirty="0"/>
          </a:p>
        </p:txBody>
      </p:sp>
      <p:sp>
        <p:nvSpPr>
          <p:cNvPr id="25" name="Text 19"/>
          <p:cNvSpPr/>
          <p:nvPr/>
        </p:nvSpPr>
        <p:spPr>
          <a:xfrm>
            <a:off x="6627852" y="5607010"/>
            <a:ext cx="4640104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2-20% importance</a:t>
            </a:r>
            <a:endParaRPr lang="en-US" sz="1000" dirty="0"/>
          </a:p>
        </p:txBody>
      </p:sp>
      <p:sp>
        <p:nvSpPr>
          <p:cNvPr id="26" name="Text 20"/>
          <p:cNvSpPr/>
          <p:nvPr/>
        </p:nvSpPr>
        <p:spPr>
          <a:xfrm>
            <a:off x="6627852" y="5890855"/>
            <a:ext cx="4640104" cy="412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Cancer diagnosis associated with advanced disease, immunosuppression, and treatment complications.</a:t>
            </a:r>
            <a:endParaRPr lang="en-US" sz="1000" dirty="0"/>
          </a:p>
        </p:txBody>
      </p:sp>
      <p:sp>
        <p:nvSpPr>
          <p:cNvPr id="27" name="Shape 21"/>
          <p:cNvSpPr/>
          <p:nvPr/>
        </p:nvSpPr>
        <p:spPr>
          <a:xfrm>
            <a:off x="6563320" y="6429018"/>
            <a:ext cx="4769168" cy="7620"/>
          </a:xfrm>
          <a:prstGeom prst="roundRect">
            <a:avLst>
              <a:gd name="adj" fmla="val 254074"/>
            </a:avLst>
          </a:prstGeom>
          <a:solidFill>
            <a:srgbClr val="C6C6D2"/>
          </a:solidFill>
          <a:ln/>
        </p:spPr>
      </p:sp>
      <p:sp>
        <p:nvSpPr>
          <p:cNvPr id="28" name="Shape 22"/>
          <p:cNvSpPr/>
          <p:nvPr/>
        </p:nvSpPr>
        <p:spPr>
          <a:xfrm>
            <a:off x="3233380" y="6497360"/>
            <a:ext cx="4081820" cy="1274207"/>
          </a:xfrm>
          <a:prstGeom prst="roundRect">
            <a:avLst>
              <a:gd name="adj" fmla="val 1519"/>
            </a:avLst>
          </a:prstGeom>
          <a:solidFill>
            <a:srgbClr val="E0E0EC"/>
          </a:solidFill>
          <a:ln/>
        </p:spPr>
      </p:sp>
      <p:pic>
        <p:nvPicPr>
          <p:cNvPr id="29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83505" y="7043618"/>
            <a:ext cx="181451" cy="181451"/>
          </a:xfrm>
          <a:prstGeom prst="rect">
            <a:avLst/>
          </a:prstGeom>
        </p:spPr>
      </p:pic>
      <p:sp>
        <p:nvSpPr>
          <p:cNvPr id="30" name="Text 23"/>
          <p:cNvSpPr/>
          <p:nvPr/>
        </p:nvSpPr>
        <p:spPr>
          <a:xfrm>
            <a:off x="7444264" y="6626423"/>
            <a:ext cx="1935956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Comorbidity Burden</a:t>
            </a:r>
            <a:endParaRPr lang="en-US" sz="1500" dirty="0"/>
          </a:p>
        </p:txBody>
      </p:sp>
      <p:sp>
        <p:nvSpPr>
          <p:cNvPr id="31" name="Text 24"/>
          <p:cNvSpPr/>
          <p:nvPr/>
        </p:nvSpPr>
        <p:spPr>
          <a:xfrm>
            <a:off x="7444264" y="6945749"/>
            <a:ext cx="3823692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1-10% importance</a:t>
            </a:r>
            <a:endParaRPr lang="en-US" sz="1000" dirty="0"/>
          </a:p>
        </p:txBody>
      </p:sp>
      <p:sp>
        <p:nvSpPr>
          <p:cNvPr id="32" name="Text 25"/>
          <p:cNvSpPr/>
          <p:nvPr/>
        </p:nvSpPr>
        <p:spPr>
          <a:xfrm>
            <a:off x="7444264" y="7229594"/>
            <a:ext cx="3823692" cy="412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Cumulative effect of multiple chronic conditions capturing overall patient frailty.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47850" y="665678"/>
            <a:ext cx="1556623" cy="221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CLINICAL IMPLICATIONS</a:t>
            </a:r>
            <a:endParaRPr lang="en-US" sz="1050" dirty="0"/>
          </a:p>
        </p:txBody>
      </p:sp>
      <p:sp>
        <p:nvSpPr>
          <p:cNvPr id="3" name="Text 1"/>
          <p:cNvSpPr/>
          <p:nvPr/>
        </p:nvSpPr>
        <p:spPr>
          <a:xfrm>
            <a:off x="1847850" y="1007864"/>
            <a:ext cx="7358301" cy="540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Translating Predictions into Practice</a:t>
            </a:r>
            <a:endParaRPr lang="en-US" sz="3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847850" y="1807369"/>
            <a:ext cx="518636" cy="51863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47850" y="2542103"/>
            <a:ext cx="3500795" cy="648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Risk Stratification at Admission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847850" y="3293983"/>
            <a:ext cx="3500795" cy="1382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high-risk patients immediately upon ICU admission to enable early mobilization of critical care resources and support triage decisions during resource scarcity.</a:t>
            </a:r>
            <a:endParaRPr lang="en-US" sz="13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64743" y="1807369"/>
            <a:ext cx="518636" cy="51863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564743" y="2542103"/>
            <a:ext cx="307728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Clinical Decision Support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5564743" y="2969895"/>
            <a:ext cx="3500795" cy="1382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mortality predictions guide treatment intensity, facilitate informed family discussions regarding prognosis, and support advance care planning conversations.</a:t>
            </a:r>
            <a:endParaRPr lang="en-US" sz="13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1636" y="1807369"/>
            <a:ext cx="518636" cy="51863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281636" y="2542103"/>
            <a:ext cx="2593181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Quality Improvement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9281636" y="2969895"/>
            <a:ext cx="3500914" cy="1106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Benchmark ICU performance using risk-adjusted mortality, identify patients for protocol-driven interventions, and monitor temporal trends in outcomes.</a:t>
            </a:r>
            <a:endParaRPr lang="en-US" sz="13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47850" y="5022652"/>
            <a:ext cx="518636" cy="51863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47850" y="5757386"/>
            <a:ext cx="3500795" cy="648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Respiratory Management Focus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1847850" y="6509266"/>
            <a:ext cx="3500795" cy="1106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Emphasize respiratory failure prevention, implement early intervention for at-risk patients, and consider non-invasive ventilation strategies to avoid intubation.</a:t>
            </a:r>
            <a:endParaRPr lang="en-US" sz="13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564743" y="5022652"/>
            <a:ext cx="518636" cy="518636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564743" y="5757386"/>
            <a:ext cx="3500795" cy="648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Multidisciplinary Coordination</a:t>
            </a:r>
            <a:endParaRPr lang="en-US" sz="2000" dirty="0"/>
          </a:p>
        </p:txBody>
      </p:sp>
      <p:sp>
        <p:nvSpPr>
          <p:cNvPr id="18" name="Text 11"/>
          <p:cNvSpPr/>
          <p:nvPr/>
        </p:nvSpPr>
        <p:spPr>
          <a:xfrm>
            <a:off x="5564743" y="6509266"/>
            <a:ext cx="3500795" cy="1106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CKD patients require nephrology involvement, age-adjusted protocols for geriatric patients, and palliative care consultation for cancer patients.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2026-01-23T20:23:47Z</dcterms:created>
  <dcterms:modified xsi:type="dcterms:W3CDTF">2026-01-23T20:23:47Z</dcterms:modified>
</cp:coreProperties>
</file>